
<file path=[Content_Types].xml><?xml version="1.0" encoding="utf-8"?>
<Types xmlns="http://schemas.openxmlformats.org/package/2006/content-types">
  <Default Extension="fntdata" ContentType="application/x-fontdata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Average" panose="020B0604020202020204" charset="0"/>
      <p:regular r:id="rId21"/>
    </p:embeddedFont>
    <p:embeddedFont>
      <p:font typeface="Belleza" panose="020B0604020202020204" charset="0"/>
      <p:regular r:id="rId22"/>
    </p:embeddedFont>
    <p:embeddedFont>
      <p:font typeface="Oswald" panose="020B0604020202020204" charset="0"/>
      <p:regular r:id="rId23"/>
      <p:bold r:id="rId24"/>
    </p:embeddedFont>
    <p:embeddedFont>
      <p:font typeface="Roboto" panose="020B060402020202020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9b657075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9b657075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9b6570755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9b6570755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9b6570755a_2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9b6570755a_2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b6570755a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b6570755a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b59e17a87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9b59e17a87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9b59e17a87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9b59e17a87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9b59e17a87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9b59e17a87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9b59e17a87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9b59e17a87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9b59e17a87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9b59e17a87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b59e17a87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9b59e17a87_0_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9b6570755a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9b6570755a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9b6570755a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9b6570755a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9b6570755a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9b6570755a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9b59e17a8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9b59e17a8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9b6570755a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9b6570755a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9b6570755a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9b6570755a_1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9b6570755a_1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9b6570755a_1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9b6570755a_1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9b6570755a_1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hyperlink" Target="http://www.ontocollege.org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://www.fafsa.ed.gov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 idx="4294967295"/>
          </p:nvPr>
        </p:nvSpPr>
        <p:spPr>
          <a:xfrm>
            <a:off x="294525" y="405175"/>
            <a:ext cx="77994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Preparacion para solicitar la aplicación del FAFSA</a:t>
            </a:r>
            <a:endParaRPr sz="3200"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4294967295"/>
          </p:nvPr>
        </p:nvSpPr>
        <p:spPr>
          <a:xfrm>
            <a:off x="294525" y="3135194"/>
            <a:ext cx="8222100" cy="11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www.ontocollege.org</a:t>
            </a:r>
            <a:r>
              <a:rPr lang="en" sz="2400" b="1">
                <a:solidFill>
                  <a:srgbClr val="FFFFFF"/>
                </a:solidFill>
              </a:rPr>
              <a:t> </a:t>
            </a:r>
            <a:endParaRPr sz="2400" b="1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 b="1">
                <a:solidFill>
                  <a:srgbClr val="FFFFFF"/>
                </a:solidFill>
              </a:rPr>
              <a:t>Virtual Appointments (Citas Virtuales)</a:t>
            </a:r>
            <a:endParaRPr sz="2400" b="1" dirty="0">
              <a:solidFill>
                <a:srgbClr val="FFFFFF"/>
              </a:solidFill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80850" y="1772325"/>
            <a:ext cx="3650674" cy="145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A44DF7D-5D2E-4695-AC24-42F5A9CDE7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19"/>
    </mc:Choice>
    <mc:Fallback>
      <p:transition spd="slow" advTm="13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2"/>
          <p:cNvPicPr preferRelativeResize="0"/>
          <p:nvPr/>
        </p:nvPicPr>
        <p:blipFill rotWithShape="1">
          <a:blip r:embed="rId5">
            <a:alphaModFix/>
          </a:blip>
          <a:srcRect l="18060" t="9945" r="34917" b="9193"/>
          <a:stretch/>
        </p:blipFill>
        <p:spPr>
          <a:xfrm>
            <a:off x="4093800" y="302863"/>
            <a:ext cx="4691198" cy="453777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 txBox="1"/>
          <p:nvPr/>
        </p:nvSpPr>
        <p:spPr>
          <a:xfrm>
            <a:off x="5207750" y="2255325"/>
            <a:ext cx="2463300" cy="7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36" name="Google Shape;136;p22"/>
          <p:cNvSpPr/>
          <p:nvPr/>
        </p:nvSpPr>
        <p:spPr>
          <a:xfrm>
            <a:off x="4113275" y="302875"/>
            <a:ext cx="4652262" cy="368172"/>
          </a:xfrm>
          <a:prstGeom prst="flowChartTerminator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37;p22"/>
          <p:cNvSpPr txBox="1"/>
          <p:nvPr/>
        </p:nvSpPr>
        <p:spPr>
          <a:xfrm>
            <a:off x="177825" y="626000"/>
            <a:ext cx="36078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Nombre de usuario </a:t>
            </a:r>
            <a:endParaRPr sz="1600" dirty="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*sugerencia, nombre, apellido y un numero </a:t>
            </a:r>
            <a:endParaRPr sz="1200" dirty="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38" name="Google Shape;138;p22"/>
          <p:cNvSpPr/>
          <p:nvPr/>
        </p:nvSpPr>
        <p:spPr>
          <a:xfrm>
            <a:off x="4153775" y="1667325"/>
            <a:ext cx="2408700" cy="3681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139" name="Google Shape;139;p22"/>
          <p:cNvCxnSpPr>
            <a:stCxn id="137" idx="2"/>
            <a:endCxn id="138" idx="1"/>
          </p:cNvCxnSpPr>
          <p:nvPr/>
        </p:nvCxnSpPr>
        <p:spPr>
          <a:xfrm>
            <a:off x="1981725" y="1204400"/>
            <a:ext cx="2172000" cy="647100"/>
          </a:xfrm>
          <a:prstGeom prst="straightConnector1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0" name="Google Shape;140;p22"/>
          <p:cNvSpPr/>
          <p:nvPr/>
        </p:nvSpPr>
        <p:spPr>
          <a:xfrm>
            <a:off x="4174825" y="2119600"/>
            <a:ext cx="2387700" cy="794400"/>
          </a:xfrm>
          <a:prstGeom prst="round2DiagRect">
            <a:avLst>
              <a:gd name="adj1" fmla="val 16667"/>
              <a:gd name="adj2" fmla="val 0"/>
            </a:avLst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41;p22"/>
          <p:cNvSpPr txBox="1"/>
          <p:nvPr/>
        </p:nvSpPr>
        <p:spPr>
          <a:xfrm>
            <a:off x="62125" y="1888050"/>
            <a:ext cx="3418500" cy="6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Utilizar correo electrónico personal </a:t>
            </a:r>
            <a:endParaRPr sz="1600" dirty="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*No utilice correo electrónico de la escuela </a:t>
            </a:r>
            <a:endParaRPr sz="1200" dirty="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142" name="Google Shape;142;p22"/>
          <p:cNvCxnSpPr>
            <a:stCxn id="141" idx="3"/>
            <a:endCxn id="140" idx="2"/>
          </p:cNvCxnSpPr>
          <p:nvPr/>
        </p:nvCxnSpPr>
        <p:spPr>
          <a:xfrm>
            <a:off x="3480625" y="2229900"/>
            <a:ext cx="694200" cy="2868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3" name="Google Shape;143;p22"/>
          <p:cNvSpPr txBox="1"/>
          <p:nvPr/>
        </p:nvSpPr>
        <p:spPr>
          <a:xfrm>
            <a:off x="849000" y="3739600"/>
            <a:ext cx="14307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Contrasena </a:t>
            </a:r>
            <a:endParaRPr sz="1600" dirty="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44" name="Google Shape;144;p22"/>
          <p:cNvSpPr/>
          <p:nvPr/>
        </p:nvSpPr>
        <p:spPr>
          <a:xfrm>
            <a:off x="4122225" y="2971600"/>
            <a:ext cx="2535000" cy="1346400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145" name="Google Shape;145;p22"/>
          <p:cNvCxnSpPr>
            <a:stCxn id="143" idx="3"/>
            <a:endCxn id="144" idx="2"/>
          </p:cNvCxnSpPr>
          <p:nvPr/>
        </p:nvCxnSpPr>
        <p:spPr>
          <a:xfrm rot="10800000" flipH="1">
            <a:off x="2279700" y="3644800"/>
            <a:ext cx="1842600" cy="3840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ADCEC9-7035-435F-B905-754305B674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73"/>
    </mc:Choice>
    <mc:Fallback>
      <p:transition spd="slow" advTm="17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3"/>
          <p:cNvPicPr preferRelativeResize="0"/>
          <p:nvPr/>
        </p:nvPicPr>
        <p:blipFill rotWithShape="1">
          <a:blip r:embed="rId5">
            <a:alphaModFix/>
          </a:blip>
          <a:srcRect l="15864" t="6939" r="34667" b="6209"/>
          <a:stretch/>
        </p:blipFill>
        <p:spPr>
          <a:xfrm>
            <a:off x="4374675" y="338200"/>
            <a:ext cx="4522901" cy="446709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3"/>
          <p:cNvSpPr/>
          <p:nvPr/>
        </p:nvSpPr>
        <p:spPr>
          <a:xfrm>
            <a:off x="4458825" y="899475"/>
            <a:ext cx="4386150" cy="410184"/>
          </a:xfrm>
          <a:prstGeom prst="flowChartTerminator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2" name="Google Shape;152;p23"/>
          <p:cNvSpPr/>
          <p:nvPr/>
        </p:nvSpPr>
        <p:spPr>
          <a:xfrm>
            <a:off x="4572000" y="1541100"/>
            <a:ext cx="2585100" cy="1972200"/>
          </a:xfrm>
          <a:prstGeom prst="round2DiagRect">
            <a:avLst>
              <a:gd name="adj1" fmla="val 16667"/>
              <a:gd name="adj2" fmla="val 0"/>
            </a:avLst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" name="Google Shape;153;p23"/>
          <p:cNvSpPr txBox="1"/>
          <p:nvPr/>
        </p:nvSpPr>
        <p:spPr>
          <a:xfrm>
            <a:off x="662925" y="752213"/>
            <a:ext cx="20199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Direccion </a:t>
            </a:r>
            <a:endParaRPr sz="1600" dirty="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*Direccion vigente </a:t>
            </a:r>
            <a:endParaRPr sz="1200" dirty="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154" name="Google Shape;154;p23"/>
          <p:cNvCxnSpPr/>
          <p:nvPr/>
        </p:nvCxnSpPr>
        <p:spPr>
          <a:xfrm>
            <a:off x="2086725" y="1309650"/>
            <a:ext cx="2485200" cy="1217700"/>
          </a:xfrm>
          <a:prstGeom prst="straightConnector1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5" name="Google Shape;155;p23"/>
          <p:cNvSpPr txBox="1"/>
          <p:nvPr/>
        </p:nvSpPr>
        <p:spPr>
          <a:xfrm>
            <a:off x="261975" y="2897975"/>
            <a:ext cx="25851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Numero de telefono celular</a:t>
            </a:r>
            <a:endParaRPr sz="1200" dirty="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156" name="Google Shape;156;p23"/>
          <p:cNvCxnSpPr>
            <a:stCxn id="155" idx="2"/>
            <a:endCxn id="157" idx="2"/>
          </p:cNvCxnSpPr>
          <p:nvPr/>
        </p:nvCxnSpPr>
        <p:spPr>
          <a:xfrm>
            <a:off x="1554525" y="3382475"/>
            <a:ext cx="3017400" cy="7743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7" name="Google Shape;157;p23"/>
          <p:cNvSpPr/>
          <p:nvPr/>
        </p:nvSpPr>
        <p:spPr>
          <a:xfrm>
            <a:off x="4572000" y="3602675"/>
            <a:ext cx="1472700" cy="1107900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B72A830-71CD-4F52-B810-60C180294E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82"/>
    </mc:Choice>
    <mc:Fallback>
      <p:transition spd="slow" advTm="8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4"/>
          <p:cNvPicPr preferRelativeResize="0"/>
          <p:nvPr/>
        </p:nvPicPr>
        <p:blipFill rotWithShape="1">
          <a:blip r:embed="rId5">
            <a:alphaModFix/>
          </a:blip>
          <a:srcRect l="16321" t="8949" r="35362" b="2959"/>
          <a:stretch/>
        </p:blipFill>
        <p:spPr>
          <a:xfrm>
            <a:off x="4385175" y="334175"/>
            <a:ext cx="4417723" cy="453072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4"/>
          <p:cNvSpPr/>
          <p:nvPr/>
        </p:nvSpPr>
        <p:spPr>
          <a:xfrm>
            <a:off x="4490375" y="363025"/>
            <a:ext cx="4312548" cy="347112"/>
          </a:xfrm>
          <a:prstGeom prst="flowChartTerminator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" name="Google Shape;164;p24"/>
          <p:cNvSpPr txBox="1"/>
          <p:nvPr/>
        </p:nvSpPr>
        <p:spPr>
          <a:xfrm>
            <a:off x="304025" y="710125"/>
            <a:ext cx="2703300" cy="5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Seleccione la preferencia de comunicación </a:t>
            </a:r>
            <a:endParaRPr sz="1200" dirty="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65" name="Google Shape;165;p24"/>
          <p:cNvSpPr/>
          <p:nvPr/>
        </p:nvSpPr>
        <p:spPr>
          <a:xfrm>
            <a:off x="4511400" y="1046725"/>
            <a:ext cx="3050400" cy="19986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166" name="Google Shape;166;p24"/>
          <p:cNvCxnSpPr>
            <a:stCxn id="164" idx="2"/>
            <a:endCxn id="165" idx="1"/>
          </p:cNvCxnSpPr>
          <p:nvPr/>
        </p:nvCxnSpPr>
        <p:spPr>
          <a:xfrm>
            <a:off x="1655675" y="1309525"/>
            <a:ext cx="2855700" cy="736500"/>
          </a:xfrm>
          <a:prstGeom prst="straightConnector1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7" name="Google Shape;167;p24"/>
          <p:cNvSpPr/>
          <p:nvPr/>
        </p:nvSpPr>
        <p:spPr>
          <a:xfrm>
            <a:off x="4542975" y="3076775"/>
            <a:ext cx="3187200" cy="1514700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24"/>
          <p:cNvSpPr txBox="1"/>
          <p:nvPr/>
        </p:nvSpPr>
        <p:spPr>
          <a:xfrm>
            <a:off x="1983350" y="2776325"/>
            <a:ext cx="1396200" cy="5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Opcional </a:t>
            </a:r>
            <a:endParaRPr sz="1600" dirty="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169" name="Google Shape;169;p24"/>
          <p:cNvCxnSpPr>
            <a:endCxn id="167" idx="1"/>
          </p:cNvCxnSpPr>
          <p:nvPr/>
        </p:nvCxnSpPr>
        <p:spPr>
          <a:xfrm>
            <a:off x="3102075" y="3066125"/>
            <a:ext cx="1440900" cy="7680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9DA6492-5DE8-4800-B8DF-11E1F4DD15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52"/>
    </mc:Choice>
    <mc:Fallback>
      <p:transition spd="slow" advTm="17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5"/>
          <p:cNvPicPr preferRelativeResize="0"/>
          <p:nvPr/>
        </p:nvPicPr>
        <p:blipFill rotWithShape="1">
          <a:blip r:embed="rId5">
            <a:alphaModFix/>
          </a:blip>
          <a:srcRect l="17353" t="7258" r="34562" b="3575"/>
          <a:stretch/>
        </p:blipFill>
        <p:spPr>
          <a:xfrm>
            <a:off x="4311550" y="278738"/>
            <a:ext cx="4396675" cy="458602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5"/>
          <p:cNvSpPr/>
          <p:nvPr/>
        </p:nvSpPr>
        <p:spPr>
          <a:xfrm>
            <a:off x="4311550" y="320950"/>
            <a:ext cx="4049568" cy="483840"/>
          </a:xfrm>
          <a:prstGeom prst="flowChartTerminator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p25"/>
          <p:cNvSpPr txBox="1"/>
          <p:nvPr/>
        </p:nvSpPr>
        <p:spPr>
          <a:xfrm>
            <a:off x="396800" y="1090500"/>
            <a:ext cx="36078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Selecionar 4 preguntas de desafío </a:t>
            </a:r>
            <a:endParaRPr sz="1600" dirty="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endParaRPr sz="1200" dirty="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77" name="Google Shape;177;p25"/>
          <p:cNvSpPr/>
          <p:nvPr/>
        </p:nvSpPr>
        <p:spPr>
          <a:xfrm>
            <a:off x="4374650" y="1341250"/>
            <a:ext cx="3071400" cy="3366000"/>
          </a:xfrm>
          <a:prstGeom prst="flowChartAlternateProcess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178" name="Google Shape;178;p25"/>
          <p:cNvCxnSpPr>
            <a:stCxn id="176" idx="2"/>
            <a:endCxn id="177" idx="1"/>
          </p:cNvCxnSpPr>
          <p:nvPr/>
        </p:nvCxnSpPr>
        <p:spPr>
          <a:xfrm>
            <a:off x="2200700" y="1621200"/>
            <a:ext cx="2174100" cy="1403100"/>
          </a:xfrm>
          <a:prstGeom prst="straightConnector1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5F6A81A-75BA-4F3E-85D9-76B8669139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92"/>
    </mc:Choice>
    <mc:Fallback>
      <p:transition spd="slow" advTm="16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6"/>
          <p:cNvPicPr preferRelativeResize="0"/>
          <p:nvPr/>
        </p:nvPicPr>
        <p:blipFill rotWithShape="1">
          <a:blip r:embed="rId5">
            <a:alphaModFix/>
          </a:blip>
          <a:srcRect l="18044" t="12376" r="35366" b="5824"/>
          <a:stretch/>
        </p:blipFill>
        <p:spPr>
          <a:xfrm>
            <a:off x="4511425" y="468063"/>
            <a:ext cx="4259952" cy="4207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6"/>
          <p:cNvSpPr/>
          <p:nvPr/>
        </p:nvSpPr>
        <p:spPr>
          <a:xfrm>
            <a:off x="4574525" y="1919750"/>
            <a:ext cx="3060900" cy="26928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5" name="Google Shape;185;p26"/>
          <p:cNvSpPr/>
          <p:nvPr/>
        </p:nvSpPr>
        <p:spPr>
          <a:xfrm>
            <a:off x="4553488" y="518275"/>
            <a:ext cx="4175820" cy="620568"/>
          </a:xfrm>
          <a:prstGeom prst="flowChartTerminator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6" name="Google Shape;186;p26"/>
          <p:cNvSpPr txBox="1"/>
          <p:nvPr/>
        </p:nvSpPr>
        <p:spPr>
          <a:xfrm>
            <a:off x="230425" y="759925"/>
            <a:ext cx="4040700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Revisar la información y asegurar exactitud </a:t>
            </a:r>
            <a:endParaRPr sz="1600" b="1" u="sng" dirty="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187" name="Google Shape;187;p26"/>
          <p:cNvCxnSpPr>
            <a:endCxn id="184" idx="1"/>
          </p:cNvCxnSpPr>
          <p:nvPr/>
        </p:nvCxnSpPr>
        <p:spPr>
          <a:xfrm>
            <a:off x="2176325" y="1215050"/>
            <a:ext cx="2398200" cy="2051100"/>
          </a:xfrm>
          <a:prstGeom prst="straightConnector1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0B8D094-287C-4A2B-B1FB-2B5A9387D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17"/>
    </mc:Choice>
    <mc:Fallback>
      <p:transition spd="slow" advTm="21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7"/>
          <p:cNvPicPr preferRelativeResize="0"/>
          <p:nvPr/>
        </p:nvPicPr>
        <p:blipFill rotWithShape="1">
          <a:blip r:embed="rId5">
            <a:alphaModFix/>
          </a:blip>
          <a:srcRect l="17576" t="19339" r="33489" b="28951"/>
          <a:stretch/>
        </p:blipFill>
        <p:spPr>
          <a:xfrm>
            <a:off x="3274650" y="1163037"/>
            <a:ext cx="5415773" cy="321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7"/>
          <p:cNvSpPr/>
          <p:nvPr/>
        </p:nvSpPr>
        <p:spPr>
          <a:xfrm>
            <a:off x="3491850" y="3118850"/>
            <a:ext cx="2640000" cy="7047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" name="Google Shape;194;p27"/>
          <p:cNvSpPr txBox="1"/>
          <p:nvPr/>
        </p:nvSpPr>
        <p:spPr>
          <a:xfrm>
            <a:off x="337900" y="397050"/>
            <a:ext cx="40074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Verificar correo electronico y telefono </a:t>
            </a:r>
            <a:endParaRPr sz="1600" dirty="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* Código se mandará a celular y correo para verificación </a:t>
            </a:r>
            <a:endParaRPr sz="1200" dirty="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195" name="Google Shape;195;p27"/>
          <p:cNvCxnSpPr>
            <a:stCxn id="194" idx="2"/>
            <a:endCxn id="193" idx="1"/>
          </p:cNvCxnSpPr>
          <p:nvPr/>
        </p:nvCxnSpPr>
        <p:spPr>
          <a:xfrm>
            <a:off x="2341600" y="1028250"/>
            <a:ext cx="1150200" cy="2442900"/>
          </a:xfrm>
          <a:prstGeom prst="straightConnector1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6" name="Google Shape;196;p27"/>
          <p:cNvSpPr/>
          <p:nvPr/>
        </p:nvSpPr>
        <p:spPr>
          <a:xfrm>
            <a:off x="4737075" y="3898675"/>
            <a:ext cx="1083300" cy="273600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7" name="Google Shape;197;p27"/>
          <p:cNvSpPr txBox="1"/>
          <p:nvPr/>
        </p:nvSpPr>
        <p:spPr>
          <a:xfrm>
            <a:off x="337900" y="4247400"/>
            <a:ext cx="5196000" cy="7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Pulsar en el botón de “Finish”. </a:t>
            </a:r>
            <a:endParaRPr sz="1600" dirty="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198" name="Google Shape;198;p27"/>
          <p:cNvCxnSpPr>
            <a:stCxn id="197" idx="0"/>
            <a:endCxn id="196" idx="1"/>
          </p:cNvCxnSpPr>
          <p:nvPr/>
        </p:nvCxnSpPr>
        <p:spPr>
          <a:xfrm rot="10800000" flipH="1">
            <a:off x="2935900" y="4172400"/>
            <a:ext cx="2342700" cy="750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A5AC318-377D-442E-9F73-39F041C019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31"/>
    </mc:Choice>
    <mc:Fallback>
      <p:transition spd="slow" advTm="20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8"/>
          <p:cNvPicPr preferRelativeResize="0"/>
          <p:nvPr/>
        </p:nvPicPr>
        <p:blipFill rotWithShape="1">
          <a:blip r:embed="rId5">
            <a:alphaModFix/>
          </a:blip>
          <a:srcRect l="31088" t="14210" r="30906" b="25036"/>
          <a:stretch/>
        </p:blipFill>
        <p:spPr>
          <a:xfrm>
            <a:off x="4035900" y="415313"/>
            <a:ext cx="4796400" cy="431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8"/>
          <p:cNvSpPr txBox="1"/>
          <p:nvPr/>
        </p:nvSpPr>
        <p:spPr>
          <a:xfrm>
            <a:off x="272500" y="415325"/>
            <a:ext cx="36942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Ahora estás listo para ingresar al FAFSA</a:t>
            </a:r>
            <a:endParaRPr sz="1600" dirty="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05" name="Google Shape;205;p28"/>
          <p:cNvSpPr/>
          <p:nvPr/>
        </p:nvSpPr>
        <p:spPr>
          <a:xfrm>
            <a:off x="4385200" y="2361525"/>
            <a:ext cx="4165200" cy="4527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6" name="Google Shape;206;p28"/>
          <p:cNvSpPr txBox="1"/>
          <p:nvPr/>
        </p:nvSpPr>
        <p:spPr>
          <a:xfrm>
            <a:off x="356650" y="1523800"/>
            <a:ext cx="33237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nombre de usuario, teléfono o correo electrónico</a:t>
            </a:r>
            <a:endParaRPr sz="1600" dirty="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*solo teléfono y correo verificado</a:t>
            </a: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 </a:t>
            </a:r>
            <a:endParaRPr sz="1600" dirty="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207" name="Google Shape;207;p28"/>
          <p:cNvCxnSpPr>
            <a:stCxn id="206" idx="2"/>
            <a:endCxn id="205" idx="1"/>
          </p:cNvCxnSpPr>
          <p:nvPr/>
        </p:nvCxnSpPr>
        <p:spPr>
          <a:xfrm>
            <a:off x="2018500" y="1976500"/>
            <a:ext cx="2366700" cy="611400"/>
          </a:xfrm>
          <a:prstGeom prst="straightConnector1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8" name="Google Shape;208;p28"/>
          <p:cNvSpPr txBox="1"/>
          <p:nvPr/>
        </p:nvSpPr>
        <p:spPr>
          <a:xfrm>
            <a:off x="356650" y="3581675"/>
            <a:ext cx="2082600" cy="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Codigo de contrasena </a:t>
            </a:r>
            <a:endParaRPr sz="1600" dirty="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09" name="Google Shape;209;p28"/>
          <p:cNvSpPr/>
          <p:nvPr/>
        </p:nvSpPr>
        <p:spPr>
          <a:xfrm>
            <a:off x="4322075" y="2897975"/>
            <a:ext cx="4165200" cy="505200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210" name="Google Shape;210;p28"/>
          <p:cNvCxnSpPr>
            <a:endCxn id="209" idx="1"/>
          </p:cNvCxnSpPr>
          <p:nvPr/>
        </p:nvCxnSpPr>
        <p:spPr>
          <a:xfrm rot="10800000" flipH="1">
            <a:off x="2439275" y="3150575"/>
            <a:ext cx="1882800" cy="6099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CEFF83-02ED-48BE-9306-28E025CD96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42"/>
    </mc:Choice>
    <mc:Fallback>
      <p:transition spd="slow" advTm="26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Repaso </a:t>
            </a:r>
            <a:endParaRPr dirty="0"/>
          </a:p>
        </p:txBody>
      </p:sp>
      <p:sp>
        <p:nvSpPr>
          <p:cNvPr id="216" name="Google Shape;216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Verifique dos veces que los seguros sociales estén correctos y acuerden con la tarjeta de SS# </a:t>
            </a:r>
            <a:endParaRPr sz="16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El estudiante utilice correo electrónico personal, </a:t>
            </a:r>
            <a:r>
              <a:rPr lang="en" sz="1600">
                <a:solidFill>
                  <a:srgbClr val="FFFFFF"/>
                </a:solidFill>
                <a:highlight>
                  <a:srgbClr val="FF0000"/>
                </a:highlight>
              </a:rPr>
              <a:t>no utilizar correo de la escuela</a:t>
            </a:r>
            <a:r>
              <a:rPr lang="en" sz="1600">
                <a:solidFill>
                  <a:srgbClr val="FFFFFF"/>
                </a:solidFill>
              </a:rPr>
              <a:t> </a:t>
            </a:r>
            <a:endParaRPr sz="16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Verifique correo electronico y numero de celular para opción de recuperar clave </a:t>
            </a:r>
            <a:endParaRPr sz="16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Padres sin SS# no pueden crear una cuenta de FSA ID </a:t>
            </a:r>
            <a:endParaRPr sz="16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Solo se requiere un FSA ID de un padre </a:t>
            </a:r>
            <a:endParaRPr sz="16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La aplicación abre Octubre 1 y cierra Marzo 2 (No espere para el último momento para enviarla) </a:t>
            </a:r>
            <a:endParaRPr sz="16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 dirty="0">
              <a:solidFill>
                <a:srgbClr val="FFFFFF"/>
              </a:solidFill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B3DDC85-BDEA-4B19-A9E6-29AC979DC6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69"/>
    </mc:Choice>
    <mc:Fallback>
      <p:transition spd="slow" advTm="58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0"/>
          <p:cNvSpPr txBox="1">
            <a:spLocks noGrp="1"/>
          </p:cNvSpPr>
          <p:nvPr>
            <p:ph type="title" idx="4294967295"/>
          </p:nvPr>
        </p:nvSpPr>
        <p:spPr>
          <a:xfrm>
            <a:off x="361850" y="394675"/>
            <a:ext cx="3160800" cy="9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Preguntas? </a:t>
            </a:r>
            <a:endParaRPr sz="4800" dirty="0"/>
          </a:p>
        </p:txBody>
      </p:sp>
      <p:sp>
        <p:nvSpPr>
          <p:cNvPr id="222" name="Google Shape;222;p30"/>
          <p:cNvSpPr txBox="1">
            <a:spLocks noGrp="1"/>
          </p:cNvSpPr>
          <p:nvPr>
            <p:ph type="subTitle" idx="4294967295"/>
          </p:nvPr>
        </p:nvSpPr>
        <p:spPr>
          <a:xfrm>
            <a:off x="235625" y="2355300"/>
            <a:ext cx="5096100" cy="20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contactenos con preguntas visitandonos en la página web:</a:t>
            </a:r>
            <a:endParaRPr b="1"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</a:rPr>
              <a:t>www.ontocollege.org</a:t>
            </a:r>
            <a:endParaRPr sz="2400" b="1"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</a:rPr>
              <a:t>info@ontcollege.org</a:t>
            </a:r>
            <a:endParaRPr sz="2400" b="1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 dirty="0">
              <a:solidFill>
                <a:srgbClr val="FFFFFF"/>
              </a:solidFill>
            </a:endParaRPr>
          </a:p>
        </p:txBody>
      </p:sp>
      <p:pic>
        <p:nvPicPr>
          <p:cNvPr id="223" name="Google Shape;223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8175" y="3030758"/>
            <a:ext cx="4748924" cy="1890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E48736C-700B-4C0C-B090-D1E341BDBB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58"/>
    </mc:Choice>
    <mc:Fallback>
      <p:transition spd="slow" advTm="28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27055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Puntos de aprendizaje: </a:t>
            </a:r>
            <a:endParaRPr dirty="0"/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Que es el FAFSA</a:t>
            </a:r>
            <a:endParaRPr dirty="0"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FSA ID </a:t>
            </a:r>
            <a:endParaRPr dirty="0"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Documentos para solicitar el ID FSA </a:t>
            </a:r>
            <a:endParaRPr dirty="0"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Fecha limite del FAFSA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CE123BF-8C1D-4B6B-9058-6AD4647B1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05"/>
    </mc:Choice>
    <mc:Fallback>
      <p:transition spd="slow" advTm="13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 es el FAFSA?</a:t>
            </a:r>
            <a:endParaRPr dirty="0"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 FAFSA (desafortunadamente) no le garantiza dinero gratuito al estudiante, pero puede abrir puertas de apoyo económico para costear la universidad. </a:t>
            </a:r>
            <a:endParaRPr sz="16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Antes de aplicar se tiene que registrar, </a:t>
            </a:r>
            <a:r>
              <a:rPr lang="en" sz="1600">
                <a:solidFill>
                  <a:srgbClr val="FFFFFF"/>
                </a:solidFill>
                <a:highlight>
                  <a:srgbClr val="FF0000"/>
                </a:highlight>
                <a:latin typeface="Arial"/>
                <a:ea typeface="Arial"/>
                <a:cs typeface="Arial"/>
                <a:sym typeface="Arial"/>
              </a:rPr>
              <a:t>obteniendo un FSA ID</a:t>
            </a:r>
            <a:endParaRPr sz="1600" dirty="0">
              <a:solidFill>
                <a:srgbClr val="FFFFFF"/>
              </a:solidFill>
              <a:highlight>
                <a:srgbClr val="FF00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 estudiante estará aplicando a un paquete de ayuda de fondos federales y estatales </a:t>
            </a:r>
            <a:endParaRPr sz="16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b="1" u="sng"/>
              <a:t>FREE APPLICATION FOR STUDENT AID</a:t>
            </a:r>
            <a:endParaRPr sz="1400" b="1" u="sng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94360" lvl="1" indent="-1574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Cal Grant (State of CA) </a:t>
            </a:r>
            <a:endParaRPr dirty="0">
              <a:solidFill>
                <a:srgbClr val="FFFFFF"/>
              </a:solidFill>
              <a:latin typeface="Belleza"/>
              <a:ea typeface="Belleza"/>
              <a:cs typeface="Belleza"/>
              <a:sym typeface="Belleza"/>
            </a:endParaRPr>
          </a:p>
          <a:p>
            <a:pPr marL="594360" lvl="1" indent="-1574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Belleza"/>
              <a:buChar char="•"/>
            </a:pPr>
            <a:r>
              <a:rPr lang="en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Pell Grant (Federal) </a:t>
            </a:r>
            <a:endParaRPr dirty="0">
              <a:solidFill>
                <a:srgbClr val="FFFFFF"/>
              </a:solidFill>
              <a:latin typeface="Belleza"/>
              <a:ea typeface="Belleza"/>
              <a:cs typeface="Belleza"/>
              <a:sym typeface="Belleza"/>
            </a:endParaRPr>
          </a:p>
          <a:p>
            <a:pPr marL="594360" lvl="1" indent="-1574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Middle Class Scholarship </a:t>
            </a:r>
            <a:endParaRPr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94360" lvl="1" indent="-1574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CA College Promise (CCC only) </a:t>
            </a:r>
            <a:endParaRPr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94360" lvl="1" indent="-1574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Scholarships (varies by school)  </a:t>
            </a:r>
            <a:endParaRPr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94360" lvl="1" indent="-1574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Subsidized Loan </a:t>
            </a:r>
            <a:endParaRPr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94360" lvl="1" indent="-1574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Unsubsidized Loan</a:t>
            </a:r>
            <a:endParaRPr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94360" lvl="1" indent="-1574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Work study</a:t>
            </a:r>
            <a:endParaRPr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74" name="Google Shape;74;p15"/>
          <p:cNvPicPr preferRelativeResize="0"/>
          <p:nvPr/>
        </p:nvPicPr>
        <p:blipFill rotWithShape="1">
          <a:blip r:embed="rId5">
            <a:alphaModFix/>
          </a:blip>
          <a:srcRect l="15187" t="2614" r="12459" b="16954"/>
          <a:stretch/>
        </p:blipFill>
        <p:spPr>
          <a:xfrm>
            <a:off x="4337000" y="2642075"/>
            <a:ext cx="4513426" cy="229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4C02F23-9EEB-4059-BA14-5634F0613A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476"/>
    </mc:Choice>
    <mc:Fallback>
      <p:transition spd="slow" advTm="62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456150" y="281625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FSA ID </a:t>
            </a:r>
            <a:endParaRPr dirty="0"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65825" y="911650"/>
            <a:ext cx="8910900" cy="23814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❖"/>
            </a:pPr>
            <a:r>
              <a:rPr lang="es-MX" sz="12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 la única manera de </a:t>
            </a:r>
            <a:r>
              <a:rPr lang="es-MX" sz="1200" b="1" dirty="0">
                <a:solidFill>
                  <a:srgbClr val="FFFFFF"/>
                </a:solidFill>
                <a:highlight>
                  <a:srgbClr val="FF0000"/>
                </a:highlight>
                <a:latin typeface="Arial"/>
                <a:ea typeface="Arial"/>
                <a:cs typeface="Arial"/>
                <a:sym typeface="Arial"/>
              </a:rPr>
              <a:t>obtener acceso a la aplicación del FAFSA </a:t>
            </a:r>
            <a:r>
              <a:rPr lang="es-MX" sz="12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 hacer correcciones si es necesario. </a:t>
            </a:r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❖"/>
            </a:pPr>
            <a:r>
              <a:rPr lang="es-MX" sz="12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 FSA ID está conectado con los seguros sociales y es utilizado para ingresar, conectar los ingresos con el IRS y firmar la aplicación de forma electrónica. </a:t>
            </a:r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❖"/>
            </a:pPr>
            <a:r>
              <a:rPr lang="es-MX" sz="12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 la forma mas rápida de firmar la aplicación y procesar la aplicación. </a:t>
            </a:r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❖"/>
            </a:pPr>
            <a:r>
              <a:rPr lang="es-MX" sz="12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 estas claves el estudiante también puede tener acceso otros programas financieros del gobierno. </a:t>
            </a:r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❖"/>
            </a:pPr>
            <a:r>
              <a:rPr lang="es-MX" sz="12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Padres sin SS# no pueden aplicar para un FSA ID, tendrán que imprimir y firmar una hoja y mandarla por correo . </a:t>
            </a:r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❖"/>
            </a:pPr>
            <a:r>
              <a:rPr lang="es-MX" sz="12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Importante de mantener estos documentos confidenciales y fuera del alcance de extraños</a:t>
            </a:r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❖"/>
            </a:pPr>
            <a:r>
              <a:rPr lang="es-MX" sz="12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Guarde las claves para utilizar por los siguientes 4-5 años. </a:t>
            </a: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es-MX" sz="12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01875" y="3555050"/>
            <a:ext cx="2876350" cy="14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5CB7672-2A92-4221-BE85-3686A854B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36"/>
    </mc:Choice>
    <mc:Fallback>
      <p:transition spd="slow" advTm="59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Mantenga esta información a mano </a:t>
            </a:r>
            <a:endParaRPr dirty="0"/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563100" y="13139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</a:rPr>
              <a:t>Seguro Social del estudiante y un padre </a:t>
            </a:r>
            <a:endParaRPr sz="17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</a:rPr>
              <a:t>Correo electrónico personal (no utilizar correo electrónico de la escuela)  </a:t>
            </a:r>
            <a:endParaRPr sz="17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</a:rPr>
              <a:t>Correo electrónico de un padre</a:t>
            </a:r>
            <a:endParaRPr sz="17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</a:rPr>
              <a:t>Número de teléfono celular de padre y estudiante </a:t>
            </a:r>
            <a:endParaRPr sz="17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454">
            <a:off x="6810187" y="3491600"/>
            <a:ext cx="2847975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69338" y="3292788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95C1F36-C5B3-48BE-A4E2-B10B6DFA66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58"/>
    </mc:Choice>
    <mc:Fallback>
      <p:transition spd="slow" advTm="24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8"/>
          <p:cNvPicPr preferRelativeResize="0"/>
          <p:nvPr/>
        </p:nvPicPr>
        <p:blipFill rotWithShape="1">
          <a:blip r:embed="rId5">
            <a:alphaModFix/>
          </a:blip>
          <a:srcRect t="3663" b="4298"/>
          <a:stretch/>
        </p:blipFill>
        <p:spPr>
          <a:xfrm>
            <a:off x="0" y="152791"/>
            <a:ext cx="9144000" cy="4733934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/>
          <p:nvPr/>
        </p:nvSpPr>
        <p:spPr>
          <a:xfrm>
            <a:off x="160500" y="3209600"/>
            <a:ext cx="2238600" cy="8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www.fafsa.ed.gov</a:t>
            </a:r>
            <a:endParaRPr sz="2000" b="1" dirty="0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Nuevo estudiante </a:t>
            </a:r>
            <a:endParaRPr sz="2000" b="1" dirty="0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6" name="Google Shape;96;p18"/>
          <p:cNvCxnSpPr/>
          <p:nvPr/>
        </p:nvCxnSpPr>
        <p:spPr>
          <a:xfrm rot="10800000" flipH="1">
            <a:off x="1853650" y="1709600"/>
            <a:ext cx="2960700" cy="2230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CA9CC3B-0B7E-4E26-B043-166483797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13"/>
    </mc:Choice>
    <mc:Fallback>
      <p:transition spd="slow" advTm="15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9"/>
          <p:cNvPicPr preferRelativeResize="0"/>
          <p:nvPr/>
        </p:nvPicPr>
        <p:blipFill rotWithShape="1">
          <a:blip r:embed="rId5">
            <a:alphaModFix/>
          </a:blip>
          <a:srcRect l="29047" t="14210" r="29005" b="20871"/>
          <a:stretch/>
        </p:blipFill>
        <p:spPr>
          <a:xfrm>
            <a:off x="3216987" y="267500"/>
            <a:ext cx="5293824" cy="460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/>
        </p:nvSpPr>
        <p:spPr>
          <a:xfrm>
            <a:off x="127700" y="337525"/>
            <a:ext cx="2664000" cy="10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Selecione “I am a student”</a:t>
            </a:r>
            <a:r>
              <a:rPr lang="en" b="1" u="sng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endParaRPr b="1" u="sng" dirty="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103" name="Google Shape;103;p19"/>
          <p:cNvCxnSpPr/>
          <p:nvPr/>
        </p:nvCxnSpPr>
        <p:spPr>
          <a:xfrm>
            <a:off x="2142525" y="738750"/>
            <a:ext cx="1644900" cy="882600"/>
          </a:xfrm>
          <a:prstGeom prst="straightConnector1">
            <a:avLst/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4" name="Google Shape;104;p19"/>
          <p:cNvSpPr txBox="1"/>
          <p:nvPr/>
        </p:nvSpPr>
        <p:spPr>
          <a:xfrm>
            <a:off x="240850" y="1641450"/>
            <a:ext cx="1982100" cy="7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Crear un FSA ID</a:t>
            </a:r>
            <a:r>
              <a:rPr lang="en" sz="1600">
                <a:latin typeface="Average"/>
                <a:ea typeface="Average"/>
                <a:cs typeface="Average"/>
                <a:sym typeface="Average"/>
              </a:rPr>
              <a:t> </a:t>
            </a:r>
            <a:endParaRPr sz="1600" dirty="0"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105" name="Google Shape;105;p19"/>
          <p:cNvCxnSpPr/>
          <p:nvPr/>
        </p:nvCxnSpPr>
        <p:spPr>
          <a:xfrm>
            <a:off x="1837725" y="1881750"/>
            <a:ext cx="2431200" cy="221100"/>
          </a:xfrm>
          <a:prstGeom prst="straightConnector1">
            <a:avLst/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6" name="Google Shape;106;p19"/>
          <p:cNvSpPr/>
          <p:nvPr/>
        </p:nvSpPr>
        <p:spPr>
          <a:xfrm>
            <a:off x="4557800" y="1926325"/>
            <a:ext cx="625800" cy="425400"/>
          </a:xfrm>
          <a:prstGeom prst="ellipse">
            <a:avLst/>
          </a:prstGeom>
          <a:noFill/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2C1BBE8-13FF-4B69-8C36-B1F665FC60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88"/>
    </mc:Choice>
    <mc:Fallback>
      <p:transition spd="slow" advTm="24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0"/>
          <p:cNvPicPr preferRelativeResize="0"/>
          <p:nvPr/>
        </p:nvPicPr>
        <p:blipFill rotWithShape="1">
          <a:blip r:embed="rId5">
            <a:alphaModFix/>
          </a:blip>
          <a:srcRect l="19331" t="15039" r="45236" b="5765"/>
          <a:stretch/>
        </p:blipFill>
        <p:spPr>
          <a:xfrm>
            <a:off x="4994575" y="229988"/>
            <a:ext cx="3724877" cy="4683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/>
          <p:nvPr/>
        </p:nvSpPr>
        <p:spPr>
          <a:xfrm>
            <a:off x="5142525" y="3970850"/>
            <a:ext cx="2324538" cy="326052"/>
          </a:xfrm>
          <a:prstGeom prst="flowChartTerminator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113" name="Google Shape;113;p20"/>
          <p:cNvCxnSpPr>
            <a:stCxn id="114" idx="2"/>
            <a:endCxn id="112" idx="1"/>
          </p:cNvCxnSpPr>
          <p:nvPr/>
        </p:nvCxnSpPr>
        <p:spPr>
          <a:xfrm>
            <a:off x="2200550" y="2110275"/>
            <a:ext cx="2942100" cy="2023500"/>
          </a:xfrm>
          <a:prstGeom prst="straightConnector1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14" name="Google Shape;114;p20"/>
          <p:cNvSpPr txBox="1"/>
          <p:nvPr/>
        </p:nvSpPr>
        <p:spPr>
          <a:xfrm>
            <a:off x="862250" y="1784175"/>
            <a:ext cx="2676600" cy="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Selecionar  “Get Started”</a:t>
            </a:r>
            <a:endParaRPr sz="1600" dirty="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5C9BCF2-2B79-4860-868E-A021278CCD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60"/>
    </mc:Choice>
    <mc:Fallback>
      <p:transition spd="slow" advTm="10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1"/>
          <p:cNvPicPr preferRelativeResize="0"/>
          <p:nvPr/>
        </p:nvPicPr>
        <p:blipFill rotWithShape="1">
          <a:blip r:embed="rId5">
            <a:alphaModFix/>
          </a:blip>
          <a:srcRect l="13110" t="2980" r="28096" b="3883"/>
          <a:stretch/>
        </p:blipFill>
        <p:spPr>
          <a:xfrm>
            <a:off x="3532500" y="176525"/>
            <a:ext cx="5375602" cy="479045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1"/>
          <p:cNvSpPr/>
          <p:nvPr/>
        </p:nvSpPr>
        <p:spPr>
          <a:xfrm>
            <a:off x="3532500" y="335375"/>
            <a:ext cx="5312100" cy="657900"/>
          </a:xfrm>
          <a:prstGeom prst="ellipse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21"/>
          <p:cNvSpPr/>
          <p:nvPr/>
        </p:nvSpPr>
        <p:spPr>
          <a:xfrm>
            <a:off x="3985500" y="1909225"/>
            <a:ext cx="2398200" cy="12621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22;p21"/>
          <p:cNvSpPr txBox="1"/>
          <p:nvPr/>
        </p:nvSpPr>
        <p:spPr>
          <a:xfrm>
            <a:off x="167275" y="499775"/>
            <a:ext cx="3249600" cy="7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Nombre Legal</a:t>
            </a:r>
            <a:endParaRPr sz="1600" dirty="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*como aparece en el SS#</a:t>
            </a:r>
            <a:endParaRPr dirty="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123" name="Google Shape;123;p21"/>
          <p:cNvCxnSpPr>
            <a:stCxn id="122" idx="2"/>
            <a:endCxn id="121" idx="1"/>
          </p:cNvCxnSpPr>
          <p:nvPr/>
        </p:nvCxnSpPr>
        <p:spPr>
          <a:xfrm>
            <a:off x="1792075" y="1278275"/>
            <a:ext cx="2193300" cy="1262100"/>
          </a:xfrm>
          <a:prstGeom prst="straightConnector1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4" name="Google Shape;124;p21"/>
          <p:cNvSpPr/>
          <p:nvPr/>
        </p:nvSpPr>
        <p:spPr>
          <a:xfrm>
            <a:off x="3838225" y="3055750"/>
            <a:ext cx="1630368" cy="657882"/>
          </a:xfrm>
          <a:prstGeom prst="flowChartTerminator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21"/>
          <p:cNvSpPr/>
          <p:nvPr/>
        </p:nvSpPr>
        <p:spPr>
          <a:xfrm>
            <a:off x="3996000" y="3686850"/>
            <a:ext cx="2345700" cy="399600"/>
          </a:xfrm>
          <a:prstGeom prst="rect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26;p21"/>
          <p:cNvSpPr txBox="1"/>
          <p:nvPr/>
        </p:nvSpPr>
        <p:spPr>
          <a:xfrm>
            <a:off x="62275" y="2571750"/>
            <a:ext cx="3459600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Revise que la fecha de nacimiento esté correcta</a:t>
            </a:r>
            <a:endParaRPr sz="1200" dirty="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127" name="Google Shape;127;p21"/>
          <p:cNvCxnSpPr/>
          <p:nvPr/>
        </p:nvCxnSpPr>
        <p:spPr>
          <a:xfrm rot="10800000">
            <a:off x="2104800" y="3174075"/>
            <a:ext cx="2035500" cy="3681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128" name="Google Shape;128;p21"/>
          <p:cNvSpPr txBox="1"/>
          <p:nvPr/>
        </p:nvSpPr>
        <p:spPr>
          <a:xfrm>
            <a:off x="62275" y="3702600"/>
            <a:ext cx="3050400" cy="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Revise que el seguro social esté correcto </a:t>
            </a:r>
            <a:endParaRPr sz="1600" dirty="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129" name="Google Shape;129;p21"/>
          <p:cNvCxnSpPr>
            <a:endCxn id="125" idx="1"/>
          </p:cNvCxnSpPr>
          <p:nvPr/>
        </p:nvCxnSpPr>
        <p:spPr>
          <a:xfrm rot="10800000" flipH="1">
            <a:off x="3102000" y="3886650"/>
            <a:ext cx="894000" cy="105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8D57866-AC79-4B87-9AB4-E7BF4B7872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82"/>
    </mc:Choice>
    <mc:Fallback>
      <p:transition spd="slow" advTm="29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547</Words>
  <Application>Microsoft Office PowerPoint</Application>
  <PresentationFormat>On-screen Show (16:9)</PresentationFormat>
  <Paragraphs>75</Paragraphs>
  <Slides>18</Slides>
  <Notes>18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Average</vt:lpstr>
      <vt:lpstr>Roboto</vt:lpstr>
      <vt:lpstr>Belleza</vt:lpstr>
      <vt:lpstr>Oswald</vt:lpstr>
      <vt:lpstr>Arial</vt:lpstr>
      <vt:lpstr>Slate</vt:lpstr>
      <vt:lpstr>Preparacion para solicitar la aplicación del FAFSA</vt:lpstr>
      <vt:lpstr>Puntos de aprendizaje: </vt:lpstr>
      <vt:lpstr>Que es el FAFSA?</vt:lpstr>
      <vt:lpstr>FSA ID </vt:lpstr>
      <vt:lpstr>Mantenga esta información a mano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Repaso </vt:lpstr>
      <vt:lpstr>Preguntas?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Preparacion para solicitar la aplicación del FAFSA</dc:title>
  <dc:creator>Yair Torres</dc:creator>
  <cp:lastModifiedBy>Yair Torres</cp:lastModifiedBy>
  <cp:revision>2</cp:revision>
  <dcterms:modified xsi:type="dcterms:W3CDTF">2020-09-29T06:48:50Z</dcterms:modified>
</cp:coreProperties>
</file>